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4" r:id="rId5"/>
    <p:sldId id="260" r:id="rId6"/>
    <p:sldId id="261" r:id="rId7"/>
    <p:sldId id="258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008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0E5C-745E-4B73-A393-EBBBBA90935D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FA3D4-8702-487D-A363-3D27BF357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343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0E5C-745E-4B73-A393-EBBBBA90935D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FA3D4-8702-487D-A363-3D27BF357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344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0E5C-745E-4B73-A393-EBBBBA90935D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FA3D4-8702-487D-A363-3D27BF357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286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0E5C-745E-4B73-A393-EBBBBA90935D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FA3D4-8702-487D-A363-3D27BF357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531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0E5C-745E-4B73-A393-EBBBBA90935D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FA3D4-8702-487D-A363-3D27BF357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307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0E5C-745E-4B73-A393-EBBBBA90935D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FA3D4-8702-487D-A363-3D27BF357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093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0E5C-745E-4B73-A393-EBBBBA90935D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FA3D4-8702-487D-A363-3D27BF357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509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0E5C-745E-4B73-A393-EBBBBA90935D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FA3D4-8702-487D-A363-3D27BF357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846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0E5C-745E-4B73-A393-EBBBBA90935D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FA3D4-8702-487D-A363-3D27BF357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980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0E5C-745E-4B73-A393-EBBBBA90935D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FA3D4-8702-487D-A363-3D27BF357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192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0E5C-745E-4B73-A393-EBBBBA90935D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FA3D4-8702-487D-A363-3D27BF357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170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90E5C-745E-4B73-A393-EBBBBA90935D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FA3D4-8702-487D-A363-3D27BF357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864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vimeo.com/89104606" TargetMode="External"/><Relationship Id="rId7" Type="http://schemas.openxmlformats.org/officeDocument/2006/relationships/image" Target="../media/image1.png"/><Relationship Id="rId2" Type="http://schemas.openxmlformats.org/officeDocument/2006/relationships/hyperlink" Target="https://vimeo.com/9085892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vimeo.com/89104606" TargetMode="External"/><Relationship Id="rId5" Type="http://schemas.openxmlformats.org/officeDocument/2006/relationships/hyperlink" Target="http://vimeo.com/90858928" TargetMode="External"/><Relationship Id="rId4" Type="http://schemas.openxmlformats.org/officeDocument/2006/relationships/hyperlink" Target="http://www.brainshark.com/everfi/vu?pi=zIKzpsyaczAJX7z0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Barriers to Student Success</a:t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>- System Effort</a:t>
            </a:r>
            <a:r>
              <a:rPr lang="en-US" b="1" dirty="0">
                <a:solidFill>
                  <a:schemeClr val="tx2"/>
                </a:solidFill>
              </a:rPr>
              <a:t>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Report to the Board of Regents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May 23, 2014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9144000" cy="990600"/>
            <a:chOff x="0" y="304800"/>
            <a:chExt cx="9144000" cy="609600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b="11111"/>
            <a:stretch>
              <a:fillRect/>
            </a:stretch>
          </p:blipFill>
          <p:spPr bwMode="auto">
            <a:xfrm>
              <a:off x="2286000" y="304800"/>
              <a:ext cx="685800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 b="4478"/>
            <a:stretch>
              <a:fillRect/>
            </a:stretch>
          </p:blipFill>
          <p:spPr bwMode="auto">
            <a:xfrm>
              <a:off x="0" y="304800"/>
              <a:ext cx="2390775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538351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08038"/>
          </a:xfrm>
        </p:spPr>
        <p:txBody>
          <a:bodyPr/>
          <a:lstStyle/>
          <a:p>
            <a:r>
              <a:rPr lang="en-US" b="1" dirty="0" smtClean="0"/>
              <a:t>Student Affairs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System-wide, coordinated and collaborative approach to addressing student affairs, student services and student success issues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Significant effort to address three major barriers to student success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Board </a:t>
            </a:r>
            <a:r>
              <a:rPr lang="en-US" sz="2400" smtClean="0"/>
              <a:t>has provided direction </a:t>
            </a:r>
            <a:r>
              <a:rPr lang="en-US" sz="2400" dirty="0" smtClean="0"/>
              <a:t>for OCHE and the Student Affairs Officers group to address the issues of alcohol and drug use, sexual assault and financial literacy education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Student Affairs </a:t>
            </a:r>
            <a:r>
              <a:rPr lang="en-US" sz="2400" dirty="0"/>
              <a:t>O</a:t>
            </a:r>
            <a:r>
              <a:rPr lang="en-US" sz="2400" dirty="0" smtClean="0"/>
              <a:t>fficers also identified these same issues as significant barriers to student success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Federal government is increasing involvement with these issues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9144000" cy="914400"/>
            <a:chOff x="0" y="304800"/>
            <a:chExt cx="9144000" cy="609600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b="11111"/>
            <a:stretch>
              <a:fillRect/>
            </a:stretch>
          </p:blipFill>
          <p:spPr bwMode="auto">
            <a:xfrm>
              <a:off x="2286000" y="304800"/>
              <a:ext cx="685800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 b="4478"/>
            <a:stretch>
              <a:fillRect/>
            </a:stretch>
          </p:blipFill>
          <p:spPr bwMode="auto">
            <a:xfrm>
              <a:off x="0" y="304800"/>
              <a:ext cx="2390775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761872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08038"/>
          </a:xfrm>
        </p:spPr>
        <p:txBody>
          <a:bodyPr>
            <a:normAutofit/>
          </a:bodyPr>
          <a:lstStyle/>
          <a:p>
            <a:r>
              <a:rPr lang="en-US" b="1" dirty="0" smtClean="0"/>
              <a:t>Addressing Barriers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 fontScale="92500"/>
          </a:bodyPr>
          <a:lstStyle/>
          <a:p>
            <a:r>
              <a:rPr lang="en-US" dirty="0" smtClean="0"/>
              <a:t>Significant efforts on-going at the campuses</a:t>
            </a:r>
          </a:p>
          <a:p>
            <a:r>
              <a:rPr lang="en-US" dirty="0" smtClean="0"/>
              <a:t>Efforts differ depending on the resources available at the campus </a:t>
            </a:r>
          </a:p>
          <a:p>
            <a:r>
              <a:rPr lang="en-US" dirty="0" smtClean="0"/>
              <a:t>Securing online products and courses will provide consistency and supplement current efforts</a:t>
            </a:r>
          </a:p>
          <a:p>
            <a:pPr lvl="1"/>
            <a:r>
              <a:rPr lang="en-US" dirty="0" smtClean="0"/>
              <a:t>Not a silver bullet but a significant tool for campuses</a:t>
            </a:r>
          </a:p>
          <a:p>
            <a:pPr lvl="1"/>
            <a:r>
              <a:rPr lang="en-US" dirty="0" smtClean="0"/>
              <a:t>Game changer for campuses who are lacking resources, at no cost to them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1349" y="-76200"/>
            <a:ext cx="9144000" cy="990600"/>
            <a:chOff x="0" y="304800"/>
            <a:chExt cx="9144000" cy="609600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b="11111"/>
            <a:stretch>
              <a:fillRect/>
            </a:stretch>
          </p:blipFill>
          <p:spPr bwMode="auto">
            <a:xfrm>
              <a:off x="2286000" y="304800"/>
              <a:ext cx="685800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 b="4478"/>
            <a:stretch>
              <a:fillRect/>
            </a:stretch>
          </p:blipFill>
          <p:spPr bwMode="auto">
            <a:xfrm>
              <a:off x="0" y="304800"/>
              <a:ext cx="2390775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177347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4400"/>
          </a:xfrm>
        </p:spPr>
        <p:txBody>
          <a:bodyPr/>
          <a:lstStyle/>
          <a:p>
            <a:r>
              <a:rPr lang="en-US" b="1" dirty="0" smtClean="0"/>
              <a:t>Established Products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500 schools nationally are using the alcohol </a:t>
            </a:r>
            <a:r>
              <a:rPr lang="en-US" dirty="0" smtClean="0"/>
              <a:t>courses </a:t>
            </a:r>
            <a:endParaRPr lang="en-US" dirty="0"/>
          </a:p>
          <a:p>
            <a:r>
              <a:rPr lang="en-US" dirty="0"/>
              <a:t>200 schools nationally are using the sexual assault </a:t>
            </a:r>
            <a:r>
              <a:rPr lang="en-US" dirty="0" smtClean="0"/>
              <a:t>courses</a:t>
            </a:r>
            <a:endParaRPr lang="en-US" dirty="0"/>
          </a:p>
          <a:p>
            <a:r>
              <a:rPr lang="en-US" dirty="0"/>
              <a:t>Montana State University and Montana Tech are two campuses already using the products</a:t>
            </a:r>
          </a:p>
          <a:p>
            <a:r>
              <a:rPr lang="en-US" dirty="0"/>
              <a:t>Two representatives here today to provide their insight to the products </a:t>
            </a:r>
            <a:endParaRPr lang="en-US" dirty="0" smtClean="0"/>
          </a:p>
          <a:p>
            <a:pPr lvl="1"/>
            <a:r>
              <a:rPr lang="en-US" dirty="0" smtClean="0"/>
              <a:t>Paul </a:t>
            </a:r>
            <a:r>
              <a:rPr lang="en-US" dirty="0"/>
              <a:t>Beatty – Dean of Students at </a:t>
            </a:r>
            <a:r>
              <a:rPr lang="en-US" dirty="0" smtClean="0"/>
              <a:t>Montana Tech</a:t>
            </a:r>
          </a:p>
          <a:p>
            <a:pPr lvl="1"/>
            <a:r>
              <a:rPr lang="en-US" dirty="0" smtClean="0"/>
              <a:t>Marci Torres – Director of Health Promotion at Montana State University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9144000" cy="762000"/>
            <a:chOff x="0" y="304800"/>
            <a:chExt cx="9144000" cy="609600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b="11111"/>
            <a:stretch>
              <a:fillRect/>
            </a:stretch>
          </p:blipFill>
          <p:spPr bwMode="auto">
            <a:xfrm>
              <a:off x="2286000" y="304800"/>
              <a:ext cx="685800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 b="4478"/>
            <a:stretch>
              <a:fillRect/>
            </a:stretch>
          </p:blipFill>
          <p:spPr bwMode="auto">
            <a:xfrm>
              <a:off x="0" y="304800"/>
              <a:ext cx="2390775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476893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08038"/>
          </a:xfrm>
        </p:spPr>
        <p:txBody>
          <a:bodyPr>
            <a:normAutofit/>
          </a:bodyPr>
          <a:lstStyle/>
          <a:p>
            <a:r>
              <a:rPr lang="en-US" b="1" dirty="0" smtClean="0"/>
              <a:t>Benefits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Educate students and give them the tools to make good choices and ultimately change behavior</a:t>
            </a:r>
          </a:p>
          <a:p>
            <a:r>
              <a:rPr lang="en-US" dirty="0" smtClean="0"/>
              <a:t>Ability to track student attitude changes based on pre and post module tests</a:t>
            </a:r>
          </a:p>
          <a:p>
            <a:r>
              <a:rPr lang="en-US" dirty="0" smtClean="0"/>
              <a:t>Pricing – due to the economies of scale of the system we are receiving very favorable pricing</a:t>
            </a:r>
          </a:p>
          <a:p>
            <a:r>
              <a:rPr lang="en-US" dirty="0" smtClean="0"/>
              <a:t>Data – system-wide comparable data</a:t>
            </a:r>
          </a:p>
          <a:p>
            <a:r>
              <a:rPr lang="en-US" dirty="0" smtClean="0"/>
              <a:t>Assistance in complying with federal government requirements</a:t>
            </a:r>
          </a:p>
          <a:p>
            <a:pPr lvl="1"/>
            <a:r>
              <a:rPr lang="en-US" dirty="0" smtClean="0"/>
              <a:t>White House Task Force on Sexual Assault</a:t>
            </a:r>
          </a:p>
          <a:p>
            <a:pPr lvl="1"/>
            <a:r>
              <a:rPr lang="en-US" dirty="0" smtClean="0"/>
              <a:t>Campus </a:t>
            </a:r>
            <a:r>
              <a:rPr lang="en-US" dirty="0" err="1" smtClean="0"/>
              <a:t>SaVE</a:t>
            </a:r>
            <a:r>
              <a:rPr lang="en-US" dirty="0" smtClean="0"/>
              <a:t> Act </a:t>
            </a:r>
            <a:r>
              <a:rPr lang="en-US" dirty="0"/>
              <a:t>c</a:t>
            </a:r>
            <a:r>
              <a:rPr lang="en-US" dirty="0" smtClean="0"/>
              <a:t>ompliance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-4864" y="0"/>
            <a:ext cx="9144000" cy="914400"/>
            <a:chOff x="0" y="304800"/>
            <a:chExt cx="9144000" cy="609600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b="11111"/>
            <a:stretch>
              <a:fillRect/>
            </a:stretch>
          </p:blipFill>
          <p:spPr bwMode="auto">
            <a:xfrm>
              <a:off x="2286000" y="304800"/>
              <a:ext cx="685800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 b="4478"/>
            <a:stretch>
              <a:fillRect/>
            </a:stretch>
          </p:blipFill>
          <p:spPr bwMode="auto">
            <a:xfrm>
              <a:off x="0" y="304800"/>
              <a:ext cx="2390775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98685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07575"/>
          </a:xfrm>
        </p:spPr>
        <p:txBody>
          <a:bodyPr/>
          <a:lstStyle/>
          <a:p>
            <a:r>
              <a:rPr lang="en-US" b="1" dirty="0" smtClean="0"/>
              <a:t>Demos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err="1" smtClean="0"/>
              <a:t>AlcoholEdu</a:t>
            </a:r>
            <a:r>
              <a:rPr lang="en-US" b="1" dirty="0" smtClean="0"/>
              <a:t> </a:t>
            </a:r>
            <a:r>
              <a:rPr lang="en-US" b="1" dirty="0"/>
              <a:t>Course Overview</a:t>
            </a:r>
            <a:r>
              <a:rPr lang="en-US" dirty="0"/>
              <a:t> - </a:t>
            </a:r>
            <a:r>
              <a:rPr lang="en-US" u="sng" dirty="0" err="1">
                <a:hlinkClick r:id="rId2"/>
              </a:rPr>
              <a:t>Vimeo</a:t>
            </a:r>
            <a:r>
              <a:rPr lang="en-US" u="sng" dirty="0">
                <a:hlinkClick r:id="rId2"/>
              </a:rPr>
              <a:t> Link</a:t>
            </a:r>
            <a:endParaRPr lang="en-US" dirty="0"/>
          </a:p>
          <a:p>
            <a:r>
              <a:rPr lang="en-US" b="1" dirty="0"/>
              <a:t>Haven Course </a:t>
            </a:r>
            <a:r>
              <a:rPr lang="en-US" b="1" dirty="0" smtClean="0"/>
              <a:t>Overview</a:t>
            </a:r>
            <a:r>
              <a:rPr lang="en-US" dirty="0"/>
              <a:t> </a:t>
            </a:r>
            <a:r>
              <a:rPr lang="en-US" dirty="0" smtClean="0"/>
              <a:t>-</a:t>
            </a:r>
            <a:r>
              <a:rPr lang="en-US" dirty="0"/>
              <a:t> </a:t>
            </a:r>
            <a:r>
              <a:rPr lang="en-US" u="sng" dirty="0" err="1">
                <a:hlinkClick r:id="rId3"/>
              </a:rPr>
              <a:t>Vimeo</a:t>
            </a:r>
            <a:r>
              <a:rPr lang="en-US" u="sng" dirty="0">
                <a:hlinkClick r:id="rId3"/>
              </a:rPr>
              <a:t> </a:t>
            </a:r>
            <a:r>
              <a:rPr lang="en-US" u="sng" dirty="0" smtClean="0">
                <a:hlinkClick r:id="rId3"/>
              </a:rPr>
              <a:t>Link</a:t>
            </a:r>
            <a:endParaRPr lang="en-US" u="sng" dirty="0" smtClean="0"/>
          </a:p>
          <a:p>
            <a:r>
              <a:rPr lang="en-US" b="1" dirty="0" smtClean="0"/>
              <a:t>Financial Literacy Course Overview </a:t>
            </a:r>
            <a:r>
              <a:rPr lang="en-US" dirty="0" smtClean="0"/>
              <a:t>-</a:t>
            </a:r>
          </a:p>
          <a:p>
            <a:pPr lvl="1"/>
            <a:r>
              <a:rPr lang="en-US" u="sng" dirty="0" smtClean="0">
                <a:hlinkClick r:id="rId4"/>
              </a:rPr>
              <a:t>Transit </a:t>
            </a:r>
            <a:r>
              <a:rPr lang="en-US" u="sng" dirty="0" err="1" smtClean="0">
                <a:hlinkClick r:id="rId4"/>
              </a:rPr>
              <a:t>brainshark</a:t>
            </a:r>
            <a:endParaRPr lang="en-US" dirty="0"/>
          </a:p>
          <a:p>
            <a:pPr marL="457200" lvl="1" indent="0">
              <a:buNone/>
            </a:pPr>
            <a:endParaRPr lang="en-US" u="sng" dirty="0" smtClean="0"/>
          </a:p>
          <a:p>
            <a:r>
              <a:rPr lang="en-US" dirty="0" smtClean="0">
                <a:hlinkClick r:id="rId5"/>
              </a:rPr>
              <a:t>http</a:t>
            </a:r>
            <a:r>
              <a:rPr lang="en-US" dirty="0">
                <a:hlinkClick r:id="rId5"/>
              </a:rPr>
              <a:t>://</a:t>
            </a:r>
            <a:r>
              <a:rPr lang="en-US" dirty="0" smtClean="0">
                <a:hlinkClick r:id="rId5"/>
              </a:rPr>
              <a:t>vimeo.com/90858928</a:t>
            </a:r>
            <a:endParaRPr lang="en-US" dirty="0" smtClean="0"/>
          </a:p>
          <a:p>
            <a:r>
              <a:rPr lang="en-US" dirty="0">
                <a:hlinkClick r:id="rId6"/>
              </a:rPr>
              <a:t>http://</a:t>
            </a:r>
            <a:r>
              <a:rPr lang="en-US" dirty="0" smtClean="0">
                <a:hlinkClick r:id="rId6"/>
              </a:rPr>
              <a:t>vimeo.com/89104606</a:t>
            </a:r>
            <a:endParaRPr lang="en-US" dirty="0" smtClean="0"/>
          </a:p>
          <a:p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www.brainshark.com/everfi/vu?pi=zIKzpsyaczAJX7z0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9144000" cy="838200"/>
            <a:chOff x="0" y="304800"/>
            <a:chExt cx="9144000" cy="609600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7" cstate="print"/>
            <a:srcRect b="11111"/>
            <a:stretch>
              <a:fillRect/>
            </a:stretch>
          </p:blipFill>
          <p:spPr bwMode="auto">
            <a:xfrm>
              <a:off x="2286000" y="304800"/>
              <a:ext cx="685800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5"/>
            <p:cNvPicPr>
              <a:picLocks noChangeAspect="1" noChangeArrowheads="1"/>
            </p:cNvPicPr>
            <p:nvPr/>
          </p:nvPicPr>
          <p:blipFill>
            <a:blip r:embed="rId8" cstate="print"/>
            <a:srcRect b="4478"/>
            <a:stretch>
              <a:fillRect/>
            </a:stretch>
          </p:blipFill>
          <p:spPr bwMode="auto">
            <a:xfrm>
              <a:off x="0" y="304800"/>
              <a:ext cx="2390775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699995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808038"/>
          </a:xfrm>
        </p:spPr>
        <p:txBody>
          <a:bodyPr/>
          <a:lstStyle/>
          <a:p>
            <a:r>
              <a:rPr lang="en-US" b="1" dirty="0" smtClean="0"/>
              <a:t>Implementation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Implementation guidance will come from the Commissioner</a:t>
            </a:r>
          </a:p>
          <a:p>
            <a:r>
              <a:rPr lang="en-US" dirty="0" smtClean="0"/>
              <a:t>All campuses will use the </a:t>
            </a:r>
            <a:r>
              <a:rPr lang="en-US" dirty="0" err="1" smtClean="0"/>
              <a:t>AlcoholEdu</a:t>
            </a:r>
            <a:r>
              <a:rPr lang="en-US" dirty="0" smtClean="0"/>
              <a:t> product </a:t>
            </a:r>
          </a:p>
          <a:p>
            <a:r>
              <a:rPr lang="en-US" dirty="0" smtClean="0"/>
              <a:t>Haven - sexual assault product will be used by all campuses except UM who is using PETSA</a:t>
            </a:r>
          </a:p>
          <a:p>
            <a:r>
              <a:rPr lang="en-US" dirty="0" smtClean="0"/>
              <a:t>Implementation in fall 2014  </a:t>
            </a:r>
          </a:p>
          <a:p>
            <a:pPr lvl="1"/>
            <a:r>
              <a:rPr lang="en-US" dirty="0" smtClean="0"/>
              <a:t>All new and transfer students under 21 required to complete the </a:t>
            </a:r>
            <a:r>
              <a:rPr lang="en-US" dirty="0" err="1" smtClean="0"/>
              <a:t>AlcoholEdu</a:t>
            </a:r>
            <a:r>
              <a:rPr lang="en-US" dirty="0" smtClean="0"/>
              <a:t> product</a:t>
            </a:r>
          </a:p>
          <a:p>
            <a:pPr lvl="1"/>
            <a:r>
              <a:rPr lang="en-US" dirty="0" smtClean="0"/>
              <a:t>At a minimum, all new and transfer students required to complete sexual assault product - Haven </a:t>
            </a:r>
          </a:p>
          <a:p>
            <a:pPr lvl="1"/>
            <a:r>
              <a:rPr lang="en-US" dirty="0" smtClean="0"/>
              <a:t>Financial literacy product – Transit, will be targeted to at-risk students and students identified by campuses based on analysis of data (i.e. state grant recipients, high debt levels compared to credits completed, populations generating significant debt etc.)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9144000" cy="838200"/>
            <a:chOff x="0" y="304800"/>
            <a:chExt cx="9144000" cy="609600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b="11111"/>
            <a:stretch>
              <a:fillRect/>
            </a:stretch>
          </p:blipFill>
          <p:spPr bwMode="auto">
            <a:xfrm>
              <a:off x="2286000" y="304800"/>
              <a:ext cx="685800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 b="4478"/>
            <a:stretch>
              <a:fillRect/>
            </a:stretch>
          </p:blipFill>
          <p:spPr bwMode="auto">
            <a:xfrm>
              <a:off x="0" y="304800"/>
              <a:ext cx="2390775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344789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9144000" cy="914400"/>
            <a:chOff x="0" y="304800"/>
            <a:chExt cx="9144000" cy="609600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b="11111"/>
            <a:stretch>
              <a:fillRect/>
            </a:stretch>
          </p:blipFill>
          <p:spPr bwMode="auto">
            <a:xfrm>
              <a:off x="2286000" y="304800"/>
              <a:ext cx="685800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 b="4478"/>
            <a:stretch>
              <a:fillRect/>
            </a:stretch>
          </p:blipFill>
          <p:spPr bwMode="auto">
            <a:xfrm>
              <a:off x="0" y="304800"/>
              <a:ext cx="2390775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966011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1923</TotalTime>
  <Words>395</Words>
  <Application>Microsoft Office PowerPoint</Application>
  <PresentationFormat>On-screen Show (4:3)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Barriers to Student Success - System Efforts</vt:lpstr>
      <vt:lpstr>Student Affairs</vt:lpstr>
      <vt:lpstr>Addressing Barriers</vt:lpstr>
      <vt:lpstr>Established Products</vt:lpstr>
      <vt:lpstr>Benefits </vt:lpstr>
      <vt:lpstr>Demos</vt:lpstr>
      <vt:lpstr>Implementation</vt:lpstr>
      <vt:lpstr>Questions?</vt:lpstr>
    </vt:vector>
  </TitlesOfParts>
  <Company>Montana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Affairs</dc:title>
  <dc:creator>Muffick, Ron</dc:creator>
  <cp:lastModifiedBy>Morrison, Edwina</cp:lastModifiedBy>
  <cp:revision>37</cp:revision>
  <dcterms:created xsi:type="dcterms:W3CDTF">2013-08-28T15:13:56Z</dcterms:created>
  <dcterms:modified xsi:type="dcterms:W3CDTF">2014-05-22T14:36:48Z</dcterms:modified>
</cp:coreProperties>
</file>